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2" r:id="rId47"/>
    <p:sldId id="308" r:id="rId48"/>
    <p:sldId id="309" r:id="rId4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2"/>
    <p:restoredTop sz="94560"/>
  </p:normalViewPr>
  <p:slideViewPr>
    <p:cSldViewPr snapToGrid="0" snapToObjects="1">
      <p:cViewPr varScale="1">
        <p:scale>
          <a:sx n="71" d="100"/>
          <a:sy n="71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rPr dirty="0"/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utomatetheboringstuff.com/2e/chapter16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[</a:t>
            </a:r>
            <a:r>
              <a:rPr lang="en-US"/>
              <a:t>220 / 319</a:t>
            </a:r>
            <a:r>
              <a:t>] </a:t>
            </a:r>
            <a:r>
              <a:rPr dirty="0"/>
              <a:t>Tabular Data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86FAE05-6C53-1E4A-8716-E3DBDF74E8EB}"/>
              </a:ext>
            </a:extLst>
          </p:cNvPr>
          <p:cNvSpPr txBox="1">
            <a:spLocks/>
          </p:cNvSpPr>
          <p:nvPr/>
        </p:nvSpPr>
        <p:spPr bwMode="auto">
          <a:xfrm>
            <a:off x="1541860" y="527936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cs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cs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Cole Nelson</a:t>
            </a:r>
          </a:p>
          <a:p>
            <a:pPr>
              <a:spcBef>
                <a:spcPct val="0"/>
              </a:spcBef>
              <a:buSzTx/>
              <a:buNone/>
            </a:pP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36D5303E-CF5F-964B-AD8A-F28DE3AE1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2278" y="8184345"/>
            <a:ext cx="3733393" cy="1025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 SemiBold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Readings: </a:t>
            </a:r>
          </a:p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Chapter 16 of </a:t>
            </a:r>
            <a:r>
              <a:rPr lang="en-US" altLang="en-US" sz="3000" b="0" dirty="0" err="1">
                <a:solidFill>
                  <a:srgbClr val="FF93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Sweigart</a:t>
            </a:r>
            <a:endParaRPr lang="en-US" altLang="en-US" sz="3000" b="0" dirty="0">
              <a:solidFill>
                <a:srgbClr val="FF9300"/>
              </a:solidFill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5733EA62-BDAB-6244-9EA1-5DC486515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9131" y="8415177"/>
            <a:ext cx="4897438" cy="564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 SemiBold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Due: </a:t>
            </a:r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P5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74" name="Spreadsheets often allow different fon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fonts</a:t>
            </a:r>
          </a:p>
        </p:txBody>
      </p:sp>
      <p:sp>
        <p:nvSpPr>
          <p:cNvPr id="175" name="Callout"/>
          <p:cNvSpPr/>
          <p:nvPr/>
        </p:nvSpPr>
        <p:spPr>
          <a:xfrm>
            <a:off x="3032869" y="4762500"/>
            <a:ext cx="1351360" cy="37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653"/>
                  <a:pt x="8849" y="3692"/>
                </a:cubicBezTo>
                <a:lnTo>
                  <a:pt x="8849" y="7731"/>
                </a:lnTo>
                <a:lnTo>
                  <a:pt x="0" y="12900"/>
                </a:lnTo>
                <a:lnTo>
                  <a:pt x="8856" y="18069"/>
                </a:lnTo>
                <a:cubicBezTo>
                  <a:pt x="8880" y="20031"/>
                  <a:pt x="9319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947"/>
                  <a:pt x="21600" y="17908"/>
                </a:cubicBezTo>
                <a:lnTo>
                  <a:pt x="21600" y="3692"/>
                </a:lnTo>
                <a:cubicBezTo>
                  <a:pt x="21600" y="165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6" name="bold"/>
          <p:cNvSpPr txBox="1"/>
          <p:nvPr/>
        </p:nvSpPr>
        <p:spPr>
          <a:xfrm>
            <a:off x="2194222" y="4719637"/>
            <a:ext cx="7911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bold</a:t>
            </a:r>
          </a:p>
        </p:txBody>
      </p:sp>
      <p:sp>
        <p:nvSpPr>
          <p:cNvPr id="177" name="regular"/>
          <p:cNvSpPr txBox="1"/>
          <p:nvPr/>
        </p:nvSpPr>
        <p:spPr>
          <a:xfrm>
            <a:off x="1706810" y="5642173"/>
            <a:ext cx="12206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regular</a:t>
            </a:r>
          </a:p>
        </p:txBody>
      </p:sp>
      <p:sp>
        <p:nvSpPr>
          <p:cNvPr id="178" name="Callout"/>
          <p:cNvSpPr/>
          <p:nvPr/>
        </p:nvSpPr>
        <p:spPr>
          <a:xfrm>
            <a:off x="2970807" y="5702300"/>
            <a:ext cx="1351361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823"/>
                  <a:pt x="8849" y="4071"/>
                </a:cubicBezTo>
                <a:lnTo>
                  <a:pt x="8849" y="6284"/>
                </a:lnTo>
                <a:lnTo>
                  <a:pt x="0" y="11983"/>
                </a:lnTo>
                <a:lnTo>
                  <a:pt x="8856" y="17682"/>
                </a:lnTo>
                <a:cubicBezTo>
                  <a:pt x="8877" y="19856"/>
                  <a:pt x="9317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82" name="Spreadsheets often support multiple shee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support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sheets</a:t>
            </a:r>
          </a:p>
        </p:txBody>
      </p:sp>
      <p:sp>
        <p:nvSpPr>
          <p:cNvPr id="183" name="Callout"/>
          <p:cNvSpPr/>
          <p:nvPr/>
        </p:nvSpPr>
        <p:spPr>
          <a:xfrm>
            <a:off x="5200848" y="8788400"/>
            <a:ext cx="4759723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" y="0"/>
                </a:moveTo>
                <a:cubicBezTo>
                  <a:pt x="129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129" y="21600"/>
                  <a:pt x="288" y="21600"/>
                </a:cubicBezTo>
                <a:lnTo>
                  <a:pt x="2694" y="21600"/>
                </a:lnTo>
                <a:cubicBezTo>
                  <a:pt x="2852" y="21600"/>
                  <a:pt x="2981" y="19804"/>
                  <a:pt x="2983" y="17580"/>
                </a:cubicBezTo>
                <a:lnTo>
                  <a:pt x="21600" y="11907"/>
                </a:lnTo>
                <a:lnTo>
                  <a:pt x="2983" y="6208"/>
                </a:lnTo>
                <a:lnTo>
                  <a:pt x="2983" y="4071"/>
                </a:lnTo>
                <a:cubicBezTo>
                  <a:pt x="2983" y="1823"/>
                  <a:pt x="2854" y="0"/>
                  <a:pt x="2694" y="0"/>
                </a:cubicBezTo>
                <a:lnTo>
                  <a:pt x="28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more tables of data"/>
          <p:cNvSpPr txBox="1"/>
          <p:nvPr/>
        </p:nvSpPr>
        <p:spPr>
          <a:xfrm>
            <a:off x="9934922" y="8728273"/>
            <a:ext cx="313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more tables of data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xcel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</a:t>
            </a:r>
          </a:p>
        </p:txBody>
      </p:sp>
      <p:sp>
        <p:nvSpPr>
          <p:cNvPr id="187" name="Extension: .xlsx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Extension: .xlsx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Format: binary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rcRect b="1177"/>
          <a:stretch>
            <a:fillRect/>
          </a:stretch>
        </p:blipFill>
        <p:spPr>
          <a:xfrm>
            <a:off x="1111250" y="3929310"/>
            <a:ext cx="6705556" cy="487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Rectangle"/>
          <p:cNvSpPr/>
          <p:nvPr/>
        </p:nvSpPr>
        <p:spPr>
          <a:xfrm>
            <a:off x="2540000" y="4114800"/>
            <a:ext cx="1983731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0" name="Writing code to read data from…"/>
          <p:cNvSpPr txBox="1"/>
          <p:nvPr/>
        </p:nvSpPr>
        <p:spPr>
          <a:xfrm>
            <a:off x="8065789" y="5363706"/>
            <a:ext cx="443954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Writing code to read data from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 is tricky, unless you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use special modules</a:t>
            </a:r>
          </a:p>
        </p:txBody>
      </p:sp>
      <p:sp>
        <p:nvSpPr>
          <p:cNvPr id="191" name="Callout"/>
          <p:cNvSpPr/>
          <p:nvPr/>
        </p:nvSpPr>
        <p:spPr>
          <a:xfrm>
            <a:off x="2292548" y="2628900"/>
            <a:ext cx="1655367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3" y="0"/>
                </a:moveTo>
                <a:cubicBezTo>
                  <a:pt x="557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557" y="21600"/>
                  <a:pt x="1243" y="21600"/>
                </a:cubicBezTo>
                <a:lnTo>
                  <a:pt x="15650" y="21600"/>
                </a:lnTo>
                <a:cubicBezTo>
                  <a:pt x="16336" y="21600"/>
                  <a:pt x="16893" y="19776"/>
                  <a:pt x="16893" y="17528"/>
                </a:cubicBezTo>
                <a:lnTo>
                  <a:pt x="16893" y="16985"/>
                </a:lnTo>
                <a:lnTo>
                  <a:pt x="21600" y="11301"/>
                </a:lnTo>
                <a:lnTo>
                  <a:pt x="16893" y="5599"/>
                </a:lnTo>
                <a:lnTo>
                  <a:pt x="16893" y="4072"/>
                </a:lnTo>
                <a:cubicBezTo>
                  <a:pt x="16893" y="1824"/>
                  <a:pt x="16336" y="0"/>
                  <a:pt x="15650" y="0"/>
                </a:cubicBezTo>
                <a:lnTo>
                  <a:pt x="1243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just 0's and 1's, not human-readable characters.…"/>
          <p:cNvSpPr txBox="1"/>
          <p:nvPr/>
        </p:nvSpPr>
        <p:spPr>
          <a:xfrm>
            <a:off x="4076700" y="2600583"/>
            <a:ext cx="609782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just 0's and 1's, not human-readable characters.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Need special software…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195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SV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</p:txBody>
      </p:sp>
      <p:sp>
        <p:nvSpPr>
          <p:cNvPr id="198" name="CSV is a simple data format that stands for Comma-Separated Valu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is a simple data format that stands for</a:t>
            </a:r>
            <a:br>
              <a:rPr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omma-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eparated 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alues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 are like simple spreadsheets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organize cells of data into rows and columns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one sheet per file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holds strings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 way to specify font, borders, cell size, 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9" name="you'll do lots of type casting/conversion!"/>
          <p:cNvSpPr txBox="1"/>
          <p:nvPr/>
        </p:nvSpPr>
        <p:spPr>
          <a:xfrm>
            <a:off x="6083399" y="4051299"/>
            <a:ext cx="50798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you'll do lots of type casting/conversion!</a:t>
            </a:r>
          </a:p>
        </p:txBody>
      </p:sp>
      <p:sp>
        <p:nvSpPr>
          <p:cNvPr id="200" name="Line"/>
          <p:cNvSpPr/>
          <p:nvPr/>
        </p:nvSpPr>
        <p:spPr>
          <a:xfrm flipH="1">
            <a:off x="4301430" y="4323109"/>
            <a:ext cx="1744316" cy="32494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4462"/>
            <a:ext cx="6775886" cy="621038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03" name="CSV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Files</a:t>
            </a:r>
          </a:p>
        </p:txBody>
      </p:sp>
      <p:sp>
        <p:nvSpPr>
          <p:cNvPr id="204" name="Extension: .csv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188471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Extension: .csv</a:t>
            </a:r>
          </a:p>
          <a:p>
            <a:pPr marL="0" lvl="5" indent="0">
              <a:buSzTx/>
              <a:buNone/>
            </a:pPr>
            <a:r>
              <a:t>Format: plain text</a:t>
            </a:r>
          </a:p>
        </p:txBody>
      </p:sp>
      <p:sp>
        <p:nvSpPr>
          <p:cNvPr id="205" name="Callout"/>
          <p:cNvSpPr/>
          <p:nvPr/>
        </p:nvSpPr>
        <p:spPr>
          <a:xfrm>
            <a:off x="2317948" y="2641600"/>
            <a:ext cx="2133204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4" y="0"/>
                </a:moveTo>
                <a:cubicBezTo>
                  <a:pt x="432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432" y="21600"/>
                  <a:pt x="964" y="21600"/>
                </a:cubicBezTo>
                <a:lnTo>
                  <a:pt x="17364" y="21600"/>
                </a:lnTo>
                <a:cubicBezTo>
                  <a:pt x="17897" y="21600"/>
                  <a:pt x="18329" y="19776"/>
                  <a:pt x="18329" y="17528"/>
                </a:cubicBezTo>
                <a:lnTo>
                  <a:pt x="18329" y="16119"/>
                </a:lnTo>
                <a:lnTo>
                  <a:pt x="21600" y="10418"/>
                </a:lnTo>
                <a:lnTo>
                  <a:pt x="18329" y="4717"/>
                </a:lnTo>
                <a:lnTo>
                  <a:pt x="18329" y="4072"/>
                </a:lnTo>
                <a:cubicBezTo>
                  <a:pt x="18329" y="1824"/>
                  <a:pt x="17897" y="0"/>
                  <a:pt x="17364" y="0"/>
                </a:cubicBezTo>
                <a:lnTo>
                  <a:pt x="9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just open in any editor (notepad, textedit, idle, etc) and you’ll be able to read it"/>
          <p:cNvSpPr txBox="1"/>
          <p:nvPr/>
        </p:nvSpPr>
        <p:spPr>
          <a:xfrm>
            <a:off x="4533900" y="2473583"/>
            <a:ext cx="648414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just open in any editor (notepad, </a:t>
            </a:r>
            <a:r>
              <a:rPr dirty="0" err="1">
                <a:latin typeface="+mn-lt"/>
              </a:rPr>
              <a:t>textedit</a:t>
            </a:r>
            <a:r>
              <a:rPr dirty="0">
                <a:latin typeface="+mn-lt"/>
              </a:rPr>
              <a:t>, idle, </a:t>
            </a:r>
            <a:r>
              <a:rPr dirty="0" err="1">
                <a:latin typeface="+mn-lt"/>
              </a:rPr>
              <a:t>etc</a:t>
            </a:r>
            <a:r>
              <a:rPr dirty="0">
                <a:latin typeface="+mn-lt"/>
              </a:rPr>
              <a:t>)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and you’ll be able to read it</a:t>
            </a:r>
          </a:p>
        </p:txBody>
      </p:sp>
      <p:sp>
        <p:nvSpPr>
          <p:cNvPr id="207" name="Writing code that understands…"/>
          <p:cNvSpPr txBox="1"/>
          <p:nvPr/>
        </p:nvSpPr>
        <p:spPr>
          <a:xfrm>
            <a:off x="8065789" y="5548373"/>
            <a:ext cx="443954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Writing code that understands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CSV files is easy</a:t>
            </a:r>
          </a:p>
        </p:txBody>
      </p:sp>
      <p:sp>
        <p:nvSpPr>
          <p:cNvPr id="208" name="Rectangle"/>
          <p:cNvSpPr/>
          <p:nvPr/>
        </p:nvSpPr>
        <p:spPr>
          <a:xfrm>
            <a:off x="3263900" y="4165600"/>
            <a:ext cx="1722140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Basic Syntax</a:t>
            </a:r>
          </a:p>
        </p:txBody>
      </p:sp>
      <p:sp>
        <p:nvSpPr>
          <p:cNvPr id="211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n-lt"/>
              </a:rPr>
              <a:t>Name,Date,Time,Status,Latitude,Longitude,WindSpeed,Ocean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n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n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n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n-lt"/>
              </a:rPr>
              <a:t>EMMY,19760820,1200, TD,14.0N,48.0W,20,Atlantic</a:t>
            </a:r>
          </a:p>
        </p:txBody>
      </p:sp>
      <p:graphicFrame>
        <p:nvGraphicFramePr>
          <p:cNvPr id="212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3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14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15" name="Rectangle"/>
          <p:cNvSpPr/>
          <p:nvPr/>
        </p:nvSpPr>
        <p:spPr>
          <a:xfrm>
            <a:off x="1003300" y="2376413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6" name="Rectangle"/>
          <p:cNvSpPr/>
          <p:nvPr/>
        </p:nvSpPr>
        <p:spPr>
          <a:xfrm>
            <a:off x="901700" y="5868913"/>
            <a:ext cx="11595249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0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 err="1">
                <a:latin typeface="+mn-lt"/>
              </a:rPr>
              <a:t>Name,Date,Time,Status,Latitude,Longitude,WindSpeed,Ocean</a:t>
            </a:r>
            <a:endParaRPr lang="en-US"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EMMY,19760820,1200, TD,14.0N,48.0W,20,Atlantic</a:t>
            </a:r>
          </a:p>
        </p:txBody>
      </p:sp>
      <p:graphicFrame>
        <p:nvGraphicFramePr>
          <p:cNvPr id="221" name="Table"/>
          <p:cNvGraphicFramePr/>
          <p:nvPr>
            <p:extLst>
              <p:ext uri="{D42A27DB-BD31-4B8C-83A1-F6EECF244321}">
                <p14:modId xmlns:p14="http://schemas.microsoft.com/office/powerpoint/2010/main" val="2737378072"/>
              </p:ext>
            </p:extLst>
          </p:nvPr>
        </p:nvGraphicFramePr>
        <p:xfrm>
          <a:off x="1079574" y="2467592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2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23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24" name="Rectangle"/>
          <p:cNvSpPr/>
          <p:nvPr/>
        </p:nvSpPr>
        <p:spPr>
          <a:xfrm>
            <a:off x="1030162" y="2954516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01700" y="6338813"/>
            <a:ext cx="9421416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9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30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1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32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33" name="Rectangle"/>
          <p:cNvSpPr/>
          <p:nvPr/>
        </p:nvSpPr>
        <p:spPr>
          <a:xfrm>
            <a:off x="1003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Rectangle"/>
          <p:cNvSpPr/>
          <p:nvPr/>
        </p:nvSpPr>
        <p:spPr>
          <a:xfrm>
            <a:off x="939800" y="6331638"/>
            <a:ext cx="10668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Cells…"/>
          <p:cNvSpPr txBox="1"/>
          <p:nvPr/>
        </p:nvSpPr>
        <p:spPr>
          <a:xfrm>
            <a:off x="5986487" y="8775699"/>
            <a:ext cx="103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Cells…</a:t>
            </a:r>
          </a:p>
        </p:txBody>
      </p:sp>
      <p:sp>
        <p:nvSpPr>
          <p:cNvPr id="236" name="Rectangle"/>
          <p:cNvSpPr/>
          <p:nvPr/>
        </p:nvSpPr>
        <p:spPr>
          <a:xfrm>
            <a:off x="1992149" y="6331638"/>
            <a:ext cx="1678151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Rectangle"/>
          <p:cNvSpPr/>
          <p:nvPr/>
        </p:nvSpPr>
        <p:spPr>
          <a:xfrm>
            <a:off x="3763417" y="6331638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Rectangle"/>
          <p:cNvSpPr/>
          <p:nvPr/>
        </p:nvSpPr>
        <p:spPr>
          <a:xfrm>
            <a:off x="4712245" y="6331638"/>
            <a:ext cx="51906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Rectangle"/>
          <p:cNvSpPr/>
          <p:nvPr/>
        </p:nvSpPr>
        <p:spPr>
          <a:xfrm>
            <a:off x="5274025" y="6334714"/>
            <a:ext cx="1091948" cy="4572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Rectangle"/>
          <p:cNvSpPr/>
          <p:nvPr/>
        </p:nvSpPr>
        <p:spPr>
          <a:xfrm>
            <a:off x="6374145" y="6331638"/>
            <a:ext cx="113680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Square"/>
          <p:cNvSpPr/>
          <p:nvPr/>
        </p:nvSpPr>
        <p:spPr>
          <a:xfrm>
            <a:off x="7519120" y="6331638"/>
            <a:ext cx="4981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8025397" y="6331638"/>
            <a:ext cx="15788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Rectangle"/>
          <p:cNvSpPr/>
          <p:nvPr/>
        </p:nvSpPr>
        <p:spPr>
          <a:xfrm>
            <a:off x="240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367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4940300" y="2808213"/>
            <a:ext cx="56842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6210300" y="28082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Rectangle"/>
          <p:cNvSpPr/>
          <p:nvPr/>
        </p:nvSpPr>
        <p:spPr>
          <a:xfrm>
            <a:off x="74803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quare"/>
          <p:cNvSpPr/>
          <p:nvPr/>
        </p:nvSpPr>
        <p:spPr>
          <a:xfrm>
            <a:off x="8750300" y="2808213"/>
            <a:ext cx="45288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Rectangle"/>
          <p:cNvSpPr/>
          <p:nvPr/>
        </p:nvSpPr>
        <p:spPr>
          <a:xfrm>
            <a:off x="101854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52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19671019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1200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 TD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20.5N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54.0W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25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4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55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56" name="… are separated by commas"/>
          <p:cNvSpPr txBox="1"/>
          <p:nvPr/>
        </p:nvSpPr>
        <p:spPr>
          <a:xfrm>
            <a:off x="4677469" y="8775699"/>
            <a:ext cx="364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57" name="Circle"/>
          <p:cNvSpPr/>
          <p:nvPr/>
        </p:nvSpPr>
        <p:spPr>
          <a:xfrm>
            <a:off x="3475230" y="653664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Circle"/>
          <p:cNvSpPr/>
          <p:nvPr/>
        </p:nvSpPr>
        <p:spPr>
          <a:xfrm>
            <a:off x="1757109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Circle"/>
          <p:cNvSpPr/>
          <p:nvPr/>
        </p:nvSpPr>
        <p:spPr>
          <a:xfrm>
            <a:off x="4446370" y="6524563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Circle"/>
          <p:cNvSpPr/>
          <p:nvPr/>
        </p:nvSpPr>
        <p:spPr>
          <a:xfrm>
            <a:off x="6169423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Circle"/>
          <p:cNvSpPr/>
          <p:nvPr/>
        </p:nvSpPr>
        <p:spPr>
          <a:xfrm>
            <a:off x="5127935" y="6524562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2" name="Circle"/>
          <p:cNvSpPr/>
          <p:nvPr/>
        </p:nvSpPr>
        <p:spPr>
          <a:xfrm>
            <a:off x="7399169" y="652456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3" name="Circle"/>
          <p:cNvSpPr/>
          <p:nvPr/>
        </p:nvSpPr>
        <p:spPr>
          <a:xfrm>
            <a:off x="7904372" y="652456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CSV forma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format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purpose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syntax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comparison to spreadsheet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CSV files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without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type casting</a:t>
            </a:r>
          </a:p>
        </p:txBody>
      </p:sp>
      <p:sp>
        <p:nvSpPr>
          <p:cNvPr id="124" name="Chapter 14 of Sweigart, to (and including) “Reading Data from Reader Objects in a for Loop”"/>
          <p:cNvSpPr/>
          <p:nvPr/>
        </p:nvSpPr>
        <p:spPr>
          <a:xfrm>
            <a:off x="6131991" y="4304307"/>
            <a:ext cx="6099424" cy="1144986"/>
          </a:xfrm>
          <a:prstGeom prst="rect">
            <a:avLst/>
          </a:prstGeom>
          <a:solidFill>
            <a:srgbClr val="E7E7E7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/>
            </a:pPr>
            <a:r>
              <a:t>Chapter 1</a:t>
            </a:r>
            <a:r>
              <a:rPr lang="en-US"/>
              <a:t>6</a:t>
            </a:r>
            <a:r>
              <a:t> of </a:t>
            </a:r>
            <a:r>
              <a:rPr dirty="0" err="1"/>
              <a:t>Sweigart</a:t>
            </a:r>
            <a:r>
              <a:rPr dirty="0"/>
              <a:t>, to (and including)</a:t>
            </a:r>
            <a:br>
              <a:rPr dirty="0"/>
            </a:br>
            <a:r>
              <a:rPr dirty="0"/>
              <a:t>“Reading Data from Reader Objects in a for Loop”</a:t>
            </a:r>
          </a:p>
        </p:txBody>
      </p:sp>
      <p:sp>
        <p:nvSpPr>
          <p:cNvPr id="125" name="https://automatetheboringstuff.com/chapter14/"/>
          <p:cNvSpPr txBox="1"/>
          <p:nvPr/>
        </p:nvSpPr>
        <p:spPr>
          <a:xfrm>
            <a:off x="6392518" y="8936093"/>
            <a:ext cx="63911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>
                <a:hlinkClick r:id="rId2"/>
              </a:rPr>
              <a:t>https://automatetheboringstuff.com/2e/chapter16/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73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74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5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76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77" name="… are separated by commas"/>
          <p:cNvSpPr txBox="1"/>
          <p:nvPr/>
        </p:nvSpPr>
        <p:spPr>
          <a:xfrm>
            <a:off x="4268936" y="8775699"/>
            <a:ext cx="44669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78" name="Circle"/>
          <p:cNvSpPr/>
          <p:nvPr/>
        </p:nvSpPr>
        <p:spPr>
          <a:xfrm>
            <a:off x="3784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4800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Circle"/>
          <p:cNvSpPr/>
          <p:nvPr/>
        </p:nvSpPr>
        <p:spPr>
          <a:xfrm>
            <a:off x="6731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Circle"/>
          <p:cNvSpPr/>
          <p:nvPr/>
        </p:nvSpPr>
        <p:spPr>
          <a:xfrm>
            <a:off x="5562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Circle"/>
          <p:cNvSpPr/>
          <p:nvPr/>
        </p:nvSpPr>
        <p:spPr>
          <a:xfrm>
            <a:off x="80137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ircle"/>
          <p:cNvSpPr/>
          <p:nvPr/>
        </p:nvSpPr>
        <p:spPr>
          <a:xfrm>
            <a:off x="8572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2" name="Rectangle"/>
          <p:cNvSpPr/>
          <p:nvPr/>
        </p:nvSpPr>
        <p:spPr>
          <a:xfrm>
            <a:off x="673100" y="1146526"/>
            <a:ext cx="11930261" cy="8306049"/>
          </a:xfrm>
          <a:prstGeom prst="rect">
            <a:avLst/>
          </a:prstGeom>
          <a:solidFill>
            <a:srgbClr val="FFFFFF">
              <a:alpha val="9454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3" name="We call characters that act a separators “delimiters”…"/>
          <p:cNvSpPr txBox="1"/>
          <p:nvPr/>
        </p:nvSpPr>
        <p:spPr>
          <a:xfrm>
            <a:off x="1530686" y="5078810"/>
            <a:ext cx="9943428" cy="28725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 b="0"/>
            </a:pPr>
            <a:r>
              <a:rPr dirty="0">
                <a:latin typeface="+mj-lt"/>
              </a:rPr>
              <a:t>We call characters that act a separators “</a:t>
            </a:r>
            <a:r>
              <a:rPr b="1" dirty="0">
                <a:latin typeface="+mj-lt"/>
              </a:rPr>
              <a:t>delimiters</a:t>
            </a:r>
            <a:r>
              <a:rPr dirty="0">
                <a:latin typeface="+mj-lt"/>
              </a:rPr>
              <a:t>”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Newlines delimit rows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The comma is a delimiter between cells in a row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dvanced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Advanced Syntax</a:t>
            </a:r>
          </a:p>
        </p:txBody>
      </p:sp>
      <p:sp>
        <p:nvSpPr>
          <p:cNvPr id="296" name="We won’t go into details here, but there are some complexiti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+mj-lt"/>
              </a:rPr>
              <a:t>We won’t go into details here, but there are some complexities</a:t>
            </a:r>
          </a:p>
          <a:p>
            <a:pPr marL="0" lvl="5" indent="0">
              <a:buSzTx/>
              <a:buNone/>
            </a:pPr>
            <a:r>
              <a:rPr dirty="0">
                <a:latin typeface="+mj-lt"/>
              </a:rPr>
              <a:t>Motivation for more complicated syntax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newline?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a comma inside a cell?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quote?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to use different delimiters between rows/cells?</a:t>
            </a:r>
          </a:p>
        </p:txBody>
      </p:sp>
      <p:sp>
        <p:nvSpPr>
          <p:cNvPr id="297" name="usually better to use a general CSV module than roll your own"/>
          <p:cNvSpPr txBox="1"/>
          <p:nvPr/>
        </p:nvSpPr>
        <p:spPr>
          <a:xfrm>
            <a:off x="2584661" y="6888738"/>
            <a:ext cx="783547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j-lt"/>
              </a:rPr>
              <a:t>usually better to use a general CSV module than roll your own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00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+mn-lt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+mn-lt"/>
              </a:rPr>
              <a:t>CSVs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+mn-lt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03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04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05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06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07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pic>
        <p:nvPicPr>
          <p:cNvPr id="308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11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12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13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14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15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16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17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18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19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20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21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322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we'll come back to this"/>
          <p:cNvSpPr txBox="1"/>
          <p:nvPr/>
        </p:nvSpPr>
        <p:spPr>
          <a:xfrm>
            <a:off x="10667034" y="4985544"/>
            <a:ext cx="1687680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we'll come back to this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2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2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3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3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3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3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4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41" name="rows[1][0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rows[1][0]</a:t>
            </a:r>
          </a:p>
        </p:txBody>
      </p:sp>
      <p:sp>
        <p:nvSpPr>
          <p:cNvPr id="34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43" name="????"/>
          <p:cNvSpPr txBox="1"/>
          <p:nvPr/>
        </p:nvSpPr>
        <p:spPr>
          <a:xfrm>
            <a:off x="10064670" y="1457767"/>
            <a:ext cx="67326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????</a:t>
            </a:r>
          </a:p>
        </p:txBody>
      </p:sp>
      <p:pic>
        <p:nvPicPr>
          <p:cNvPr id="3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4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Baker</a:t>
            </a:r>
            <a:r>
              <a:rPr dirty="0">
                <a:latin typeface="+mn-lt"/>
              </a:rPr>
              <a:t>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4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5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6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61" name="rows[1][0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rows[1][0]</a:t>
            </a:r>
          </a:p>
        </p:txBody>
      </p:sp>
      <p:sp>
        <p:nvSpPr>
          <p:cNvPr id="36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63" name="&quot;Baker&quot;"/>
          <p:cNvSpPr txBox="1"/>
          <p:nvPr/>
        </p:nvSpPr>
        <p:spPr>
          <a:xfrm>
            <a:off x="10072303" y="1462034"/>
            <a:ext cx="106439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"Baker"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6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6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7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7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7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8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81" name="rows[3][1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rows[3][1]</a:t>
            </a:r>
          </a:p>
        </p:txBody>
      </p:sp>
      <p:sp>
        <p:nvSpPr>
          <p:cNvPr id="38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83" name="????"/>
          <p:cNvSpPr txBox="1"/>
          <p:nvPr/>
        </p:nvSpPr>
        <p:spPr>
          <a:xfrm>
            <a:off x="10039270" y="1457767"/>
            <a:ext cx="67326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????</a:t>
            </a:r>
          </a:p>
        </p:txBody>
      </p:sp>
      <p:pic>
        <p:nvPicPr>
          <p:cNvPr id="3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8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1975</a:t>
            </a:r>
            <a:r>
              <a:rPr>
                <a:latin typeface="+mn-lt"/>
              </a:rPr>
              <a:t>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38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9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0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01" name="rows[3][1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rows[3][1]</a:t>
            </a:r>
          </a:p>
        </p:txBody>
      </p:sp>
      <p:sp>
        <p:nvSpPr>
          <p:cNvPr id="40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03" name="“1975”"/>
          <p:cNvSpPr txBox="1"/>
          <p:nvPr/>
        </p:nvSpPr>
        <p:spPr>
          <a:xfrm>
            <a:off x="10113981" y="1462034"/>
            <a:ext cx="98103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“1975”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0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0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40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1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1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1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1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1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1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1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1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1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1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2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21" name="rows[1][-1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rows[1][-1]</a:t>
            </a:r>
          </a:p>
        </p:txBody>
      </p:sp>
      <p:sp>
        <p:nvSpPr>
          <p:cNvPr id="42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23" name="????"/>
          <p:cNvSpPr txBox="1"/>
          <p:nvPr/>
        </p:nvSpPr>
        <p:spPr>
          <a:xfrm>
            <a:off x="10064670" y="1462034"/>
            <a:ext cx="67326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????</a:t>
            </a:r>
          </a:p>
        </p:txBody>
      </p:sp>
      <p:pic>
        <p:nvPicPr>
          <p:cNvPr id="42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2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42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3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4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41" name="rows[1][-1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rows[1][-1]</a:t>
            </a:r>
          </a:p>
        </p:txBody>
      </p:sp>
      <p:sp>
        <p:nvSpPr>
          <p:cNvPr id="44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43" name="&quot;38&quot;"/>
          <p:cNvSpPr txBox="1"/>
          <p:nvPr/>
        </p:nvSpPr>
        <p:spPr>
          <a:xfrm>
            <a:off x="10159982" y="1462034"/>
            <a:ext cx="66043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"38"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4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44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5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5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5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6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61" name="rows[0][-2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rows[0][-2]</a:t>
            </a:r>
          </a:p>
        </p:txBody>
      </p:sp>
      <p:sp>
        <p:nvSpPr>
          <p:cNvPr id="46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63" name="????"/>
          <p:cNvSpPr txBox="1"/>
          <p:nvPr/>
        </p:nvSpPr>
        <p:spPr>
          <a:xfrm>
            <a:off x="10267870" y="1462034"/>
            <a:ext cx="67326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????</a:t>
            </a:r>
          </a:p>
        </p:txBody>
      </p:sp>
      <p:pic>
        <p:nvPicPr>
          <p:cNvPr id="4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6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</a:t>
            </a:r>
            <a:r>
              <a:rPr b="1" dirty="0" err="1">
                <a:solidFill>
                  <a:srgbClr val="FF0000"/>
                </a:solidFill>
                <a:latin typeface="+mn-lt"/>
              </a:rPr>
              <a:t>damage</a:t>
            </a:r>
            <a:r>
              <a:rPr dirty="0" err="1">
                <a:latin typeface="+mn-lt"/>
              </a:rPr>
              <a:t>,</a:t>
            </a:r>
            <a:r>
              <a:rPr dirty="0" err="1">
                <a:solidFill>
                  <a:schemeClr val="tx1"/>
                </a:solidFill>
                <a:latin typeface="+mn-lt"/>
              </a:rPr>
              <a:t>deaths</a:t>
            </a:r>
            <a:endParaRPr dirty="0">
              <a:solidFill>
                <a:schemeClr val="tx1"/>
              </a:solidFill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46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7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8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81" name="rows[0][-2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rows[0][-2]</a:t>
            </a:r>
          </a:p>
        </p:txBody>
      </p:sp>
      <p:sp>
        <p:nvSpPr>
          <p:cNvPr id="48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83" name="&quot;damage&quot;"/>
          <p:cNvSpPr txBox="1"/>
          <p:nvPr/>
        </p:nvSpPr>
        <p:spPr>
          <a:xfrm>
            <a:off x="10082036" y="1457767"/>
            <a:ext cx="13497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"damage"</a:t>
            </a:r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5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50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50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&quot;damage&quot;"/>
          <p:cNvSpPr txBox="1"/>
          <p:nvPr/>
        </p:nvSpPr>
        <p:spPr>
          <a:xfrm>
            <a:off x="10255547" y="1469395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5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Rectangle"/>
          <p:cNvSpPr/>
          <p:nvPr/>
        </p:nvSpPr>
        <p:spPr>
          <a:xfrm>
            <a:off x="609600" y="460424"/>
            <a:ext cx="12300502" cy="8832752"/>
          </a:xfrm>
          <a:prstGeom prst="rect">
            <a:avLst/>
          </a:prstGeom>
          <a:solidFill>
            <a:srgbClr val="FFFFFF">
              <a:alpha val="9049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507" name="What does this look like?"/>
          <p:cNvSpPr txBox="1"/>
          <p:nvPr/>
        </p:nvSpPr>
        <p:spPr>
          <a:xfrm>
            <a:off x="5433342" y="6229219"/>
            <a:ext cx="39923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What does this look like?</a:t>
            </a:r>
          </a:p>
        </p:txBody>
      </p:sp>
      <p:sp>
        <p:nvSpPr>
          <p:cNvPr id="509" name="Connection Line"/>
          <p:cNvSpPr/>
          <p:nvPr/>
        </p:nvSpPr>
        <p:spPr>
          <a:xfrm>
            <a:off x="7433502" y="53245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2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513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14" name="4/5/2015 13:34,Apples,73…"/>
          <p:cNvSpPr txBox="1"/>
          <p:nvPr/>
        </p:nvSpPr>
        <p:spPr>
          <a:xfrm>
            <a:off x="3603798" y="6013450"/>
            <a:ext cx="5614294" cy="26924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13:34,Apples,73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3:41,Cherries,85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4/6/2015 12:46,Pears,14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4/8/2015 8:59,Oranges,52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2:07,Apples,152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18:10,Bananas,23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2:40,Strawberries,98</a:t>
            </a:r>
          </a:p>
        </p:txBody>
      </p:sp>
      <p:sp>
        <p:nvSpPr>
          <p:cNvPr id="515" name="example.csv"/>
          <p:cNvSpPr txBox="1"/>
          <p:nvPr/>
        </p:nvSpPr>
        <p:spPr>
          <a:xfrm>
            <a:off x="762000" y="7099300"/>
            <a:ext cx="232395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example.csv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8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example.csv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19" name="[['4/5/2015 13:34', 'Apples', '73'], ['4/5/2015 3:41', 'Cherries', '85'],…"/>
          <p:cNvSpPr txBox="1"/>
          <p:nvPr/>
        </p:nvSpPr>
        <p:spPr>
          <a:xfrm>
            <a:off x="1843836" y="7185640"/>
            <a:ext cx="9020098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dirty="0">
                <a:latin typeface="+mn-lt"/>
              </a:rPr>
              <a:t>   [['4/5/2015 13:34', 'Apples', '73'], ['4/5/2015 3:41', 'Cherries', '85'],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['4/6/2015 12:46', 'Pears', '14'], ['4/8/2015 8:59', 'Oranges', '52'],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2:07', 'Apples', '152'], ['4/10/2015 18:10', 'Bananas', '23'],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2:40', 'Strawberries', '98']]</a:t>
            </a:r>
          </a:p>
        </p:txBody>
      </p:sp>
      <p:sp>
        <p:nvSpPr>
          <p:cNvPr id="520" name="Rounded Rectangle"/>
          <p:cNvSpPr/>
          <p:nvPr/>
        </p:nvSpPr>
        <p:spPr>
          <a:xfrm>
            <a:off x="2209799" y="4876519"/>
            <a:ext cx="2852887" cy="657870"/>
          </a:xfrm>
          <a:prstGeom prst="roundRect">
            <a:avLst>
              <a:gd name="adj" fmla="val 28957"/>
            </a:avLst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5400000">
            <a:off x="2735560" y="5540063"/>
            <a:ext cx="1801367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2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23" name="list of…"/>
          <p:cNvSpPr txBox="1"/>
          <p:nvPr/>
        </p:nvSpPr>
        <p:spPr>
          <a:xfrm>
            <a:off x="548126" y="7378699"/>
            <a:ext cx="124100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 of</a:t>
            </a:r>
          </a:p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26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27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j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j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j-lt"/>
              </a:rPr>
              <a:t>works, though we will eventually)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0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31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n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n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n-lt"/>
              </a:rPr>
              <a:t>works, though we will eventually)</a:t>
            </a:r>
          </a:p>
        </p:txBody>
      </p:sp>
      <p:sp>
        <p:nvSpPr>
          <p:cNvPr id="532" name="input"/>
          <p:cNvSpPr txBox="1"/>
          <p:nvPr/>
        </p:nvSpPr>
        <p:spPr>
          <a:xfrm>
            <a:off x="8026816" y="3020531"/>
            <a:ext cx="692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rPr dirty="0"/>
              <a:t>input</a:t>
            </a:r>
          </a:p>
        </p:txBody>
      </p:sp>
      <p:sp>
        <p:nvSpPr>
          <p:cNvPr id="533" name="output"/>
          <p:cNvSpPr txBox="1"/>
          <p:nvPr/>
        </p:nvSpPr>
        <p:spPr>
          <a:xfrm>
            <a:off x="2657326" y="5295899"/>
            <a:ext cx="8575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t>output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6" name="def process_csv():…"/>
          <p:cNvSpPr txBox="1"/>
          <p:nvPr/>
        </p:nvSpPr>
        <p:spPr>
          <a:xfrm>
            <a:off x="2245918" y="2675882"/>
            <a:ext cx="10672665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37" name="1. move code to a function"/>
          <p:cNvSpPr txBox="1"/>
          <p:nvPr/>
        </p:nvSpPr>
        <p:spPr>
          <a:xfrm>
            <a:off x="4397300" y="7842249"/>
            <a:ext cx="4210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move code to a function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0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41" name="2. move out imports"/>
          <p:cNvSpPr txBox="1"/>
          <p:nvPr/>
        </p:nvSpPr>
        <p:spPr>
          <a:xfrm>
            <a:off x="4875782" y="7842249"/>
            <a:ext cx="32532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move out imports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3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4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5" name="3. return data to get it out of the function"/>
          <p:cNvSpPr txBox="1"/>
          <p:nvPr/>
        </p:nvSpPr>
        <p:spPr>
          <a:xfrm>
            <a:off x="3198043" y="7842249"/>
            <a:ext cx="66087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return data to get it out of the function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8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strike="sngStrike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9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2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53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6" name="import csv…"/>
          <p:cNvSpPr txBox="1"/>
          <p:nvPr/>
        </p:nvSpPr>
        <p:spPr>
          <a:xfrm>
            <a:off x="2002560" y="2867268"/>
            <a:ext cx="11099800" cy="439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3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copied from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57" name="5. cite the code"/>
          <p:cNvSpPr txBox="1"/>
          <p:nvPr/>
        </p:nvSpPr>
        <p:spPr>
          <a:xfrm>
            <a:off x="5266456" y="8299449"/>
            <a:ext cx="24718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5. cite the code</a:t>
            </a:r>
          </a:p>
        </p:txBody>
      </p:sp>
      <p:sp>
        <p:nvSpPr>
          <p:cNvPr id="558" name="Reminder!…"/>
          <p:cNvSpPr txBox="1"/>
          <p:nvPr/>
        </p:nvSpPr>
        <p:spPr>
          <a:xfrm>
            <a:off x="0" y="5049005"/>
            <a:ext cx="17738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Reminder!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cite code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copied online</a:t>
            </a:r>
          </a:p>
        </p:txBody>
      </p:sp>
      <p:sp>
        <p:nvSpPr>
          <p:cNvPr id="560" name="Connection Line"/>
          <p:cNvSpPr/>
          <p:nvPr/>
        </p:nvSpPr>
        <p:spPr>
          <a:xfrm>
            <a:off x="802044" y="4106188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63" name="import csv…"/>
          <p:cNvSpPr txBox="1"/>
          <p:nvPr/>
        </p:nvSpPr>
        <p:spPr>
          <a:xfrm>
            <a:off x="1852218" y="3133082"/>
            <a:ext cx="10672665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inspired</a:t>
            </a:r>
            <a:r>
              <a:rPr dirty="0"/>
              <a:t> </a:t>
            </a:r>
            <a:r>
              <a:rPr lang="en-US" dirty="0"/>
              <a:t>by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(filename):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 = open(filename</a:t>
            </a:r>
            <a:r>
              <a:rPr dirty="0">
                <a:solidFill>
                  <a:schemeClr val="accent1"/>
                </a:solidFill>
              </a:rPr>
              <a:t>, encoding="utf-8"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r>
              <a:rPr dirty="0"/>
              <a:t> = list(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>
                <a:solidFill>
                  <a:schemeClr val="accent1"/>
                </a:solidFill>
              </a:rPr>
              <a:t>example</a:t>
            </a:r>
            <a:r>
              <a:rPr lang="en-US" dirty="0" err="1">
                <a:solidFill>
                  <a:schemeClr val="accent1"/>
                </a:solidFill>
              </a:rPr>
              <a:t>_f</a:t>
            </a:r>
            <a:r>
              <a:rPr dirty="0" err="1">
                <a:solidFill>
                  <a:schemeClr val="accent1"/>
                </a:solidFill>
              </a:rPr>
              <a:t>ile.close</a:t>
            </a:r>
            <a:r>
              <a:rPr dirty="0">
                <a:solidFill>
                  <a:schemeClr val="accent1"/>
                </a:solidFill>
              </a:rPr>
              <a:t>()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return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endParaRPr dirty="0"/>
          </a:p>
        </p:txBody>
      </p:sp>
      <p:sp>
        <p:nvSpPr>
          <p:cNvPr id="564" name="keep this handy for copy/paste"/>
          <p:cNvSpPr txBox="1"/>
          <p:nvPr/>
        </p:nvSpPr>
        <p:spPr>
          <a:xfrm>
            <a:off x="4046512" y="7169149"/>
            <a:ext cx="49117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keep this handy for copy/paste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67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emo 2: Nearest Restaurant Search"/>
          <p:cNvSpPr txBox="1">
            <a:spLocks noGrp="1"/>
          </p:cNvSpPr>
          <p:nvPr>
            <p:ph type="title"/>
          </p:nvPr>
        </p:nvSpPr>
        <p:spPr>
          <a:xfrm>
            <a:off x="573741" y="270160"/>
            <a:ext cx="12681702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</a:t>
            </a:r>
            <a:r>
              <a:rPr dirty="0"/>
              <a:t>: </a:t>
            </a:r>
            <a:r>
              <a:rPr lang="en-US" dirty="0"/>
              <a:t>Student Information Survey</a:t>
            </a:r>
            <a:endParaRPr dirty="0"/>
          </a:p>
        </p:txBody>
      </p:sp>
      <p:sp>
        <p:nvSpPr>
          <p:cNvPr id="583" name="Goal: given a location, find the nearest restauran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>
            <a:normAutofit fontScale="92500" lnSpcReduction="10000"/>
          </a:bodyPr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find the </a:t>
            </a:r>
            <a:r>
              <a:rPr lang="en-US" dirty="0"/>
              <a:t>average age of the students, for each lecture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Student data (a </a:t>
            </a:r>
            <a:r>
              <a:rPr dirty="0"/>
              <a:t>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student age for a given lecture</a:t>
            </a:r>
          </a:p>
          <a:p>
            <a:pPr marL="635000" indent="-444500">
              <a:spcBef>
                <a:spcPts val="0"/>
              </a:spcBef>
              <a:defRPr sz="2800"/>
            </a:pPr>
            <a:endParaRPr lang="en-US" dirty="0"/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Goal: column name, print that data for all hurricanes</a:t>
            </a:r>
          </a:p>
          <a:p>
            <a:pPr marL="0" lvl="4" indent="0">
              <a:buSzTx/>
              <a:buNone/>
            </a:pPr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br>
              <a:rPr lang="en-US"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LEC001: 18.5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LEC002: 18.2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LEC003: 18.6</a:t>
            </a:r>
            <a:br>
              <a:rPr lang="en-US" sz="2800" dirty="0"/>
            </a:br>
            <a:r>
              <a:rPr lang="en-US" sz="2800" dirty="0"/>
              <a:t>…</a:t>
            </a:r>
          </a:p>
          <a:p>
            <a:pPr marL="190500" indent="0">
              <a:spcBef>
                <a:spcPts val="0"/>
              </a:spcBef>
              <a:buNone/>
              <a:defRPr sz="2800"/>
            </a:pPr>
            <a:endParaRPr dirty="0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Demo 3: Hurricane Column Dum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 Column Dump</a:t>
            </a:r>
          </a:p>
        </p:txBody>
      </p:sp>
      <p:sp>
        <p:nvSpPr>
          <p:cNvPr id="597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column name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data in given column, associated with name</a:t>
            </a:r>
          </a:p>
          <a:p>
            <a:pPr marL="0" lvl="4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Baker: 1950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Camille: 1969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Eloise: 1975</a:t>
            </a:r>
            <a:br>
              <a:rPr sz="2800" dirty="0"/>
            </a:br>
            <a:r>
              <a:rPr sz="2800" dirty="0"/>
              <a:t>…</a:t>
            </a:r>
          </a:p>
        </p:txBody>
      </p:sp>
      <p:pic>
        <p:nvPicPr>
          <p:cNvPr id="5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Demo 4: Hurricane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Hurricanes per Year</a:t>
            </a:r>
          </a:p>
        </p:txBody>
      </p:sp>
      <p:sp>
        <p:nvSpPr>
          <p:cNvPr id="601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Input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none typed (only a CSV file)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Output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the number of hurricanes in each year</a:t>
            </a:r>
          </a:p>
          <a:p>
            <a:pPr marL="0" lvl="4" indent="0">
              <a:buSzTx/>
              <a:buNone/>
            </a:pPr>
            <a:r>
              <a:rPr b="1" dirty="0">
                <a:latin typeface="+mn-lt"/>
              </a:rPr>
              <a:t>Example</a:t>
            </a:r>
            <a:r>
              <a:rPr dirty="0">
                <a:latin typeface="+mn-lt"/>
              </a:rPr>
              <a:t>:</a:t>
            </a:r>
            <a:br>
              <a:rPr dirty="0">
                <a:latin typeface="+mn-lt"/>
              </a:rPr>
            </a:br>
            <a:br>
              <a:rPr sz="2800" b="1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1967: 23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1968: 29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2969: 15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…</a:t>
            </a:r>
          </a:p>
        </p:txBody>
      </p:sp>
      <p:pic>
        <p:nvPicPr>
          <p:cNvPr id="6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36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37" name="Rectangle"/>
          <p:cNvSpPr/>
          <p:nvPr/>
        </p:nvSpPr>
        <p:spPr>
          <a:xfrm>
            <a:off x="3596133" y="5705028"/>
            <a:ext cx="793900" cy="336005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" name="Rectangle"/>
          <p:cNvSpPr/>
          <p:nvPr/>
        </p:nvSpPr>
        <p:spPr>
          <a:xfrm>
            <a:off x="4383533" y="6646167"/>
            <a:ext cx="857946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6036741" y="5401567"/>
            <a:ext cx="1958877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" name="cells"/>
          <p:cNvSpPr txBox="1"/>
          <p:nvPr/>
        </p:nvSpPr>
        <p:spPr>
          <a:xfrm>
            <a:off x="1677119" y="5644430"/>
            <a:ext cx="7859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44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45" name="Rectangle"/>
          <p:cNvSpPr/>
          <p:nvPr/>
        </p:nvSpPr>
        <p:spPr>
          <a:xfrm>
            <a:off x="3621533" y="4835078"/>
            <a:ext cx="793900" cy="3950594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7954515" y="4800996"/>
            <a:ext cx="822550" cy="397525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" name="Rectangle"/>
          <p:cNvSpPr/>
          <p:nvPr/>
        </p:nvSpPr>
        <p:spPr>
          <a:xfrm>
            <a:off x="5236095" y="4801195"/>
            <a:ext cx="800994" cy="3981897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8" name="columns"/>
          <p:cNvSpPr txBox="1"/>
          <p:nvPr/>
        </p:nvSpPr>
        <p:spPr>
          <a:xfrm>
            <a:off x="953144" y="5796830"/>
            <a:ext cx="13957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columns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  <a:r>
              <a:rPr dirty="0"/>
              <a:t> (e.g., Excel)</a:t>
            </a:r>
          </a:p>
        </p:txBody>
      </p:sp>
      <p:sp>
        <p:nvSpPr>
          <p:cNvPr id="15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53" name="Rectangle"/>
          <p:cNvSpPr/>
          <p:nvPr/>
        </p:nvSpPr>
        <p:spPr>
          <a:xfrm>
            <a:off x="3086100" y="5118100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" name="Rectangle"/>
          <p:cNvSpPr/>
          <p:nvPr/>
        </p:nvSpPr>
        <p:spPr>
          <a:xfrm>
            <a:off x="3089051" y="60325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Rectangle"/>
          <p:cNvSpPr/>
          <p:nvPr/>
        </p:nvSpPr>
        <p:spPr>
          <a:xfrm>
            <a:off x="3152551" y="72390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rows"/>
          <p:cNvSpPr txBox="1"/>
          <p:nvPr/>
        </p:nvSpPr>
        <p:spPr>
          <a:xfrm>
            <a:off x="1429146" y="5974630"/>
            <a:ext cx="850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rows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59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60" name="header"/>
          <p:cNvSpPr txBox="1"/>
          <p:nvPr/>
        </p:nvSpPr>
        <p:spPr>
          <a:xfrm>
            <a:off x="1525810" y="4749799"/>
            <a:ext cx="1190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header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"/>
          <p:cNvSpPr/>
          <p:nvPr/>
        </p:nvSpPr>
        <p:spPr>
          <a:xfrm>
            <a:off x="3111500" y="4820369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66" name="Spreadsheets often allow different data type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types</a:t>
            </a:r>
          </a:p>
        </p:txBody>
      </p:sp>
      <p:sp>
        <p:nvSpPr>
          <p:cNvPr id="167" name="Callout"/>
          <p:cNvSpPr/>
          <p:nvPr/>
        </p:nvSpPr>
        <p:spPr>
          <a:xfrm>
            <a:off x="7918648" y="5435600"/>
            <a:ext cx="22189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cubicBezTo>
                  <a:pt x="277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277" y="21600"/>
                  <a:pt x="618" y="21600"/>
                </a:cubicBezTo>
                <a:lnTo>
                  <a:pt x="8171" y="21600"/>
                </a:lnTo>
                <a:cubicBezTo>
                  <a:pt x="8350" y="21600"/>
                  <a:pt x="8510" y="21076"/>
                  <a:pt x="8623" y="20277"/>
                </a:cubicBezTo>
                <a:lnTo>
                  <a:pt x="21600" y="12034"/>
                </a:lnTo>
                <a:lnTo>
                  <a:pt x="8785" y="3893"/>
                </a:lnTo>
                <a:cubicBezTo>
                  <a:pt x="8770" y="1731"/>
                  <a:pt x="8503" y="0"/>
                  <a:pt x="8171" y="0"/>
                </a:cubicBezTo>
                <a:lnTo>
                  <a:pt x="61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Callout"/>
          <p:cNvSpPr/>
          <p:nvPr/>
        </p:nvSpPr>
        <p:spPr>
          <a:xfrm>
            <a:off x="3030339" y="5422900"/>
            <a:ext cx="13807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14" y="0"/>
                </a:moveTo>
                <a:cubicBezTo>
                  <a:pt x="9565" y="0"/>
                  <a:pt x="9121" y="1823"/>
                  <a:pt x="9121" y="4071"/>
                </a:cubicBezTo>
                <a:lnTo>
                  <a:pt x="9121" y="4681"/>
                </a:lnTo>
                <a:lnTo>
                  <a:pt x="0" y="10380"/>
                </a:lnTo>
                <a:lnTo>
                  <a:pt x="9121" y="16079"/>
                </a:lnTo>
                <a:lnTo>
                  <a:pt x="9121" y="17529"/>
                </a:lnTo>
                <a:cubicBezTo>
                  <a:pt x="9121" y="19777"/>
                  <a:pt x="9565" y="21600"/>
                  <a:pt x="10114" y="21600"/>
                </a:cubicBezTo>
                <a:lnTo>
                  <a:pt x="20607" y="21600"/>
                </a:lnTo>
                <a:cubicBezTo>
                  <a:pt x="21155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55" y="0"/>
                  <a:pt x="20607" y="0"/>
                </a:cubicBezTo>
                <a:lnTo>
                  <a:pt x="1011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text"/>
          <p:cNvSpPr txBox="1"/>
          <p:nvPr/>
        </p:nvSpPr>
        <p:spPr>
          <a:xfrm>
            <a:off x="2128812" y="5362773"/>
            <a:ext cx="7695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170" name="numbers"/>
          <p:cNvSpPr txBox="1"/>
          <p:nvPr/>
        </p:nvSpPr>
        <p:spPr>
          <a:xfrm>
            <a:off x="10294887" y="5362773"/>
            <a:ext cx="1468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numbers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</TotalTime>
  <Words>2813</Words>
  <Application>Microsoft Macintosh PowerPoint</Application>
  <PresentationFormat>Custom</PresentationFormat>
  <Paragraphs>696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Calibri</vt:lpstr>
      <vt:lpstr>Courier</vt:lpstr>
      <vt:lpstr>Gill Sans</vt:lpstr>
      <vt:lpstr>Gill Sans Light</vt:lpstr>
      <vt:lpstr>Gill Sans SemiBold</vt:lpstr>
      <vt:lpstr>White</vt:lpstr>
      <vt:lpstr>[220 / 319] Tabular Data</vt:lpstr>
      <vt:lpstr>Learning Objectives Today</vt:lpstr>
      <vt:lpstr>Today's Outline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Excel Files</vt:lpstr>
      <vt:lpstr>Today's Outline</vt:lpstr>
      <vt:lpstr>CSVs</vt:lpstr>
      <vt:lpstr>CSV Files</vt:lpstr>
      <vt:lpstr>Basic Syntax</vt:lpstr>
      <vt:lpstr>Basic Syntax</vt:lpstr>
      <vt:lpstr>Basic Syntax</vt:lpstr>
      <vt:lpstr>Basic Syntax</vt:lpstr>
      <vt:lpstr>Basic Syntax</vt:lpstr>
      <vt:lpstr>Advanced Syntax</vt:lpstr>
      <vt:lpstr>Today's Outline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Today's Outline</vt:lpstr>
      <vt:lpstr>Example: Student Information Survey</vt:lpstr>
      <vt:lpstr>Challenge: Hurricane Column Dump</vt:lpstr>
      <vt:lpstr>Challenge: Hurricanes per Year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Tabular Data</dc:title>
  <cp:lastModifiedBy>MEENA SYAMKUMAR</cp:lastModifiedBy>
  <cp:revision>18</cp:revision>
  <dcterms:modified xsi:type="dcterms:W3CDTF">2022-03-02T07:41:46Z</dcterms:modified>
</cp:coreProperties>
</file>